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92" r:id="rId8"/>
    <p:sldId id="263" r:id="rId9"/>
    <p:sldId id="264" r:id="rId10"/>
    <p:sldId id="293" r:id="rId11"/>
    <p:sldId id="262" r:id="rId12"/>
    <p:sldId id="267" r:id="rId13"/>
    <p:sldId id="290" r:id="rId14"/>
    <p:sldId id="291" r:id="rId15"/>
    <p:sldId id="287" r:id="rId16"/>
    <p:sldId id="284" r:id="rId17"/>
    <p:sldId id="288" r:id="rId18"/>
    <p:sldId id="283" r:id="rId19"/>
    <p:sldId id="277" r:id="rId20"/>
    <p:sldId id="285" r:id="rId21"/>
    <p:sldId id="270" r:id="rId22"/>
    <p:sldId id="271" r:id="rId2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4AC"/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7" autoAdjust="0"/>
    <p:restoredTop sz="94014" autoAdjust="0"/>
  </p:normalViewPr>
  <p:slideViewPr>
    <p:cSldViewPr>
      <p:cViewPr varScale="1">
        <p:scale>
          <a:sx n="108" d="100"/>
          <a:sy n="108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DA24739-B694-49C7-B4C1-1964DCD6999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/>
              <a:t>Kliknij, aby edytować styl wzorca tytułu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67C7FD1-F460-4AA9-84D7-12E55BB28C5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l-PL" altLang="pl-PL" noProof="0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01CC5-5BB4-4E48-8AF5-9395B3F7D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02F11C-E027-4045-8FE1-E4148FC59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F0DBB-BF29-4D92-B705-F1325E3F2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E4C0-587D-4498-84AA-119D62E5E8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22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6AD70-437F-4CD4-B6AF-EFBD421D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8CEF9D-5584-4DD2-9DA4-493BE44D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FB52C0-E51B-4C74-B1A5-2761E862D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1A263-6B76-4007-A0EF-1617E2925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D8C00-1EDD-4045-BECC-D553362F5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0971-372A-4A65-B3CD-430615D1C5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69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DB7A3DD-9791-417E-8A8B-A518F2BC2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C81744-A361-416A-8200-E54EAACDD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A61CF-E849-443E-94F3-5B8B16B8B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6ED66-CEDB-4B39-AE08-EF3FE9D3E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E1B57-62C9-4BDF-9FB9-CFC34C8BC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FDD4-089D-4A2F-83BE-414E86E287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74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DDDEA-03F6-4C8D-81BE-34F30C3C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8A9C1-F1C1-49BF-B133-D587DB94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A6979-47AD-406E-BA03-700ADB139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52CCD-666B-4EA0-A11A-7D7574B44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42CC27-5911-4D0C-82BC-B52E3F7DB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D347-02C6-4195-A4E4-8B38F79EE6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84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9D097-2C0E-4781-85D6-2E62DC59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EA1D80-2208-42C7-B5D0-648E3B08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41257-E3D9-42C0-8FA8-1D069F804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92657-13B6-491E-97E1-C6126463C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B04D6-663B-4FF3-973C-A88DCF486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5699-0D8C-4C64-8B52-B9F297E69E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873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7CD17-720C-4FB4-BE37-FFCDAD00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153035-D477-4639-BADA-C13C96C80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C2CE7F-19F8-45A8-905A-CC3CF569D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CA698-5968-4C35-8C26-ED33AC18C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CF5F7-9C46-45BF-80F5-F2A6F22E1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1E552-D368-4A52-8981-1F66C7D2D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A8881-C4C0-4D66-A9C6-8DCE8D18AC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2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60C75E-710F-4F3F-AE99-3B1E1021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12A4DF-05C2-4F53-BC17-9DCE8C47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A5F8BF-3F32-45B3-BADA-DCB82D471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D92A7A-D546-40AB-8559-BC7DA83FD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3D42C1-C616-40F0-97B0-131092674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AA507D-62CB-48BA-9B15-3EE379B4D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5FECC3-A91E-4FBF-914F-3067CDCCB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97F54D-DE64-4688-B533-2DB3C1DD8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668D-5BA7-43F5-8A43-D5A0575812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184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4307E2-46FE-4A8C-A063-C62BBB41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C1BB89-F40F-41A4-91E8-6F3A95A7A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029263-DE1B-418A-B98E-2C3C8F12B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1186A5-8EEB-41E9-886B-292734CDD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766C-74FA-41F5-B105-9A21409C93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977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3C1440-5305-4399-9B35-3EB8E5D94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6085FF-087B-451D-8F3D-55C5864BA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9A8076-0253-4581-A797-55DE89F04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9091A-35C7-4748-BC0D-D20A9EAEB3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879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711BD-6E13-4515-8A1B-28C5F5A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E0E1CC-E3EB-4F71-89BD-15630C8B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04637D-87D5-45C5-8584-762AF8929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1E07A-3502-4757-A965-069E7FB1D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066CC-7482-4FA3-85F4-061D618D1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9C2977-47E4-4527-810A-E5B0249E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7F80-13FA-492E-B289-7251910240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044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9302C-EB45-4EAC-9FCE-915416F2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F2783F2-86A1-46ED-BC1D-FE9235D34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F478A9-1BF6-411E-B9BF-83F4ADF37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69C5F-5390-48E3-BD4E-343C34089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AB498-CBE1-40ED-8B21-72232484B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48A11-C897-40A5-A9E7-D95045F01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DEEF-573C-4449-AB63-2205D19E15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82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15DFFFA-D584-4AFE-9346-F44667E90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C6857D0-B8C4-4812-94A6-B1C54F156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2C7DB9C2-CCDA-4240-BA6E-F1DF8749B8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85232E91-F7C5-4A46-ADAC-14C0E682E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40217BD5-11C5-46C1-8CED-FABDD670C5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87FC8F-FCF7-4277-B042-F68906B19E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8CCF8E7-14A7-40C1-8DC2-BBDE2CC8E1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7918450" cy="259715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8000"/>
              <a:t>SZTUKA EKOLOGICZNA</a:t>
            </a:r>
          </a:p>
        </p:txBody>
      </p:sp>
      <p:pic>
        <p:nvPicPr>
          <p:cNvPr id="2051" name="Picture 4" descr="eco">
            <a:extLst>
              <a:ext uri="{FF2B5EF4-FFF2-40B4-BE49-F238E27FC236}">
                <a16:creationId xmlns:a16="http://schemas.microsoft.com/office/drawing/2014/main" id="{2ABF7DE2-DE5E-409E-A879-1AE919AE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8082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28A10D8-E307-4D0B-9F22-24C3F5CEC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altLang="pl-PL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B4DF3D9-D3E4-4AEF-B5A1-769B0E5DC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altLang="pl-PL"/>
          </a:p>
        </p:txBody>
      </p:sp>
      <p:pic>
        <p:nvPicPr>
          <p:cNvPr id="11268" name="Picture 4" descr="teresa">
            <a:extLst>
              <a:ext uri="{FF2B5EF4-FFF2-40B4-BE49-F238E27FC236}">
                <a16:creationId xmlns:a16="http://schemas.microsoft.com/office/drawing/2014/main" id="{130982EE-D470-4272-88F9-55739E36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487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309AA9-29DE-4148-9EB5-6DBE0658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4464050" cy="6119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800" b="1" u="sng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800" b="1" u="sng"/>
              <a:t>3. Jerzy Dmitruk</a:t>
            </a:r>
          </a:p>
          <a:p>
            <a:pPr eaLnBrk="1" hangingPunct="1">
              <a:defRPr/>
            </a:pPr>
            <a:r>
              <a:rPr lang="pl-PL" altLang="pl-PL" sz="2800"/>
              <a:t>ekolog, malarz i grafik,</a:t>
            </a:r>
          </a:p>
          <a:p>
            <a:pPr eaLnBrk="1" hangingPunct="1">
              <a:defRPr/>
            </a:pPr>
            <a:r>
              <a:rPr lang="pl-PL" altLang="pl-PL" sz="2800"/>
              <a:t>tworzy dużo bardziej kameralne dzieła na płótnie lub na papierze, które zwracają uwagę na problemy ekologiczne. </a:t>
            </a:r>
          </a:p>
          <a:p>
            <a:pPr eaLnBrk="1" hangingPunct="1">
              <a:defRPr/>
            </a:pPr>
            <a:r>
              <a:rPr lang="pl-PL" altLang="pl-PL" sz="2800"/>
              <a:t>tego rodzaju pracą jest grafika z serii </a:t>
            </a:r>
            <a:r>
              <a:rPr lang="pl-PL" altLang="pl-PL" sz="2800" i="1"/>
              <a:t>Drzewa Objawień </a:t>
            </a:r>
            <a:r>
              <a:rPr lang="pl-PL" altLang="pl-PL" sz="2800"/>
              <a:t>zatytułowana </a:t>
            </a:r>
            <a:r>
              <a:rPr lang="pl-PL" altLang="pl-PL" sz="2800" i="1"/>
              <a:t>Niebo na lasem.</a:t>
            </a:r>
          </a:p>
          <a:p>
            <a:pPr eaLnBrk="1" hangingPunct="1">
              <a:defRPr/>
            </a:pPr>
            <a:endParaRPr lang="pl-PL" altLang="pl-PL" sz="2800"/>
          </a:p>
        </p:txBody>
      </p:sp>
      <p:pic>
        <p:nvPicPr>
          <p:cNvPr id="12291" name="Picture 4" descr="dmitruk_j_bio2">
            <a:extLst>
              <a:ext uri="{FF2B5EF4-FFF2-40B4-BE49-F238E27FC236}">
                <a16:creationId xmlns:a16="http://schemas.microsoft.com/office/drawing/2014/main" id="{A3B02160-2958-43D1-8B15-208723C3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208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260CEB8-2254-43C6-B5C9-1A018BD0E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933825"/>
            <a:ext cx="864235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000"/>
              <a:t>				</a:t>
            </a:r>
            <a:r>
              <a:rPr lang="pl-PL" altLang="pl-PL" sz="2400"/>
              <a:t>NIEBO NAD LASEM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Na neutralnym tle przedstawione są konary drzew, łączy je wspólna korona, na której trwa życie. Przedstawieni są tu ludzie, ulice </a:t>
            </a:r>
            <a:br>
              <a:rPr lang="pl-PL" altLang="pl-PL" sz="2000"/>
            </a:br>
            <a:r>
              <a:rPr lang="pl-PL" altLang="pl-PL" sz="2000"/>
              <a:t>i codzienna krzątanina.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Grafika prezentuje koronę drzew jako jedyne miejsce, gdzie życie jest obecne.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Jest to analogia do sytuacji na Ziemi, gdzie życie jest możliwe wyłącznie w związku roślinami.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9B66A734-93EE-4060-A2C2-8DB7FEE0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7233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7C54D74-DD65-40B9-8A39-A2A281057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/>
          <a:lstStyle/>
          <a:p>
            <a:pPr eaLnBrk="1" hangingPunct="1">
              <a:defRPr/>
            </a:pPr>
            <a:endParaRPr lang="pl-PL" altLang="pl-PL" sz="40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205F79C-8D4C-41F3-B0E6-202D7E38E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4259263" cy="5403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800" b="1" u="sng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800" b="1" u="sng"/>
              <a:t>4. Kuba Bąkowski</a:t>
            </a:r>
          </a:p>
          <a:p>
            <a:pPr eaLnBrk="1" hangingPunct="1">
              <a:defRPr/>
            </a:pPr>
            <a:r>
              <a:rPr lang="pl-PL" altLang="pl-PL" sz="2800"/>
              <a:t>absolwent Wydziału Komunikacji Multimedialnej Akademii Sztuk Pięknych w Poznaniu. </a:t>
            </a:r>
          </a:p>
          <a:p>
            <a:pPr eaLnBrk="1" hangingPunct="1">
              <a:defRPr/>
            </a:pPr>
            <a:r>
              <a:rPr lang="pl-PL" altLang="pl-PL" sz="2800"/>
              <a:t>Tworzy instalacje, obiekty kinetyczne, </a:t>
            </a:r>
            <a:br>
              <a:rPr lang="pl-PL" altLang="pl-PL" sz="2800"/>
            </a:br>
            <a:r>
              <a:rPr lang="pl-PL" altLang="pl-PL" sz="2800"/>
              <a:t>a ostatnio także zrobotyzowane rzeźby. </a:t>
            </a:r>
          </a:p>
          <a:p>
            <a:pPr eaLnBrk="1" hangingPunct="1">
              <a:defRPr/>
            </a:pPr>
            <a:endParaRPr lang="pl-PL" altLang="pl-PL" sz="2800" b="1" u="sng"/>
          </a:p>
          <a:p>
            <a:pPr eaLnBrk="1" hangingPunct="1">
              <a:defRPr/>
            </a:pPr>
            <a:endParaRPr lang="pl-PL" altLang="pl-PL" sz="2800"/>
          </a:p>
        </p:txBody>
      </p:sp>
      <p:pic>
        <p:nvPicPr>
          <p:cNvPr id="14340" name="Picture 4" descr="bakowski_kuba_portret_forum">
            <a:extLst>
              <a:ext uri="{FF2B5EF4-FFF2-40B4-BE49-F238E27FC236}">
                <a16:creationId xmlns:a16="http://schemas.microsoft.com/office/drawing/2014/main" id="{C6D97DD3-D199-4787-B955-B1DC9F12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196975"/>
            <a:ext cx="29749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C12D2F6-0023-43D7-B3D4-6ED1069A7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455612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4000"/>
              <a:t>„ZJADACZ KURZU”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A78B2E1-3CDC-4C84-8DFB-6C487FE3B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6100" y="1052513"/>
            <a:ext cx="4608513" cy="5472112"/>
          </a:xfrm>
        </p:spPr>
        <p:txBody>
          <a:bodyPr/>
          <a:lstStyle/>
          <a:p>
            <a:pPr eaLnBrk="1" hangingPunct="1">
              <a:defRPr/>
            </a:pPr>
            <a:endParaRPr lang="pl-PL" altLang="pl-PL" sz="2000"/>
          </a:p>
          <a:p>
            <a:pPr eaLnBrk="1" hangingPunct="1">
              <a:defRPr/>
            </a:pPr>
            <a:r>
              <a:rPr lang="pl-PL" altLang="pl-PL" sz="2000"/>
              <a:t>Artysta zamienił urządzenie wykorzystywane do oczyszczania powietrza w procesach przemysłowych w monumentalne dzieło sztuki.</a:t>
            </a:r>
          </a:p>
          <a:p>
            <a:pPr eaLnBrk="1" hangingPunct="1">
              <a:defRPr/>
            </a:pPr>
            <a:r>
              <a:rPr lang="pl-PL" altLang="pl-PL" sz="2000"/>
              <a:t>Przez kilka tygodni będzie oczyszczał powietrze Kielc pochłaniając miejski smog. </a:t>
            </a:r>
          </a:p>
          <a:p>
            <a:pPr eaLnBrk="1" hangingPunct="1">
              <a:defRPr/>
            </a:pPr>
            <a:r>
              <a:rPr lang="pl-PL" altLang="pl-PL" sz="2000"/>
              <a:t>Choć jest tu mowa przede wszystkim o metaforze, to maszyna będzie miała zdolność rzeczywistego filtrowania cząstek PM 10 i PM 2,5 i pochodnych odpowiedzialnych za szkodliwość miejskiego smogu. </a:t>
            </a:r>
          </a:p>
          <a:p>
            <a:pPr eaLnBrk="1" hangingPunct="1">
              <a:defRPr/>
            </a:pPr>
            <a:endParaRPr lang="pl-PL" altLang="pl-PL" sz="2000"/>
          </a:p>
        </p:txBody>
      </p:sp>
      <p:pic>
        <p:nvPicPr>
          <p:cNvPr id="15364" name="Picture 5" descr="zjadacz kurzu">
            <a:extLst>
              <a:ext uri="{FF2B5EF4-FFF2-40B4-BE49-F238E27FC236}">
                <a16:creationId xmlns:a16="http://schemas.microsoft.com/office/drawing/2014/main" id="{B0D7843F-9046-4F85-9CA6-D2DBE14E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959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3AA1233-7A9C-40D8-87E3-43D647EC3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642225" cy="295275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6000"/>
              <a:t>SZTUKA EKOLOGICZNA </a:t>
            </a:r>
            <a:br>
              <a:rPr lang="pl-PL" altLang="pl-PL" sz="6000"/>
            </a:br>
            <a:r>
              <a:rPr lang="pl-PL" altLang="pl-PL" sz="6000"/>
              <a:t>NA ŚWIECIE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0C266C2-F84C-498B-BF17-202C95BFB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4292600"/>
            <a:ext cx="6635750" cy="180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/>
          </a:p>
        </p:txBody>
      </p:sp>
      <p:pic>
        <p:nvPicPr>
          <p:cNvPr id="16388" name="Picture 4" descr="eco">
            <a:extLst>
              <a:ext uri="{FF2B5EF4-FFF2-40B4-BE49-F238E27FC236}">
                <a16:creationId xmlns:a16="http://schemas.microsoft.com/office/drawing/2014/main" id="{209894FB-DCEF-4BE7-A1E8-6BE291AA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302418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CA9CA65-709D-4FBF-9016-1F20B9156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/>
              <a:t>Smog Free Tower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6E5C57C-CEF2-4FB2-A2B9-0CB807019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6463" y="836613"/>
            <a:ext cx="4043362" cy="5546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altLang="pl-PL" sz="1600"/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Holenderski architekt Daan Roosegaarde i jego zespół, stworzyli największy </a:t>
            </a:r>
            <a:br>
              <a:rPr lang="pl-PL" altLang="pl-PL" sz="2000"/>
            </a:br>
            <a:r>
              <a:rPr lang="pl-PL" altLang="pl-PL" sz="2000"/>
              <a:t>na świecie odkurzacz, przeznaczony do smogu.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Smog Free Tower jest oparte </a:t>
            </a:r>
            <a:br>
              <a:rPr lang="pl-PL" altLang="pl-PL" sz="2000"/>
            </a:br>
            <a:r>
              <a:rPr lang="pl-PL" altLang="pl-PL" sz="2000"/>
              <a:t>o technologię jonizacji, dzięki której pyły są przechwytywane </a:t>
            </a:r>
            <a:br>
              <a:rPr lang="pl-PL" altLang="pl-PL" sz="2000"/>
            </a:br>
            <a:r>
              <a:rPr lang="pl-PL" altLang="pl-PL" sz="2000"/>
              <a:t>z powietrza.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W ciągu godziny wieża jest </a:t>
            </a:r>
            <a:br>
              <a:rPr lang="pl-PL" altLang="pl-PL" sz="2000"/>
            </a:br>
            <a:r>
              <a:rPr lang="pl-PL" altLang="pl-PL" sz="2000"/>
              <a:t>w stanie przetworzyć 30 tys. metrów sześciennych powietrza, co daje dzielnicę miasta wyczyszczoną </a:t>
            </a:r>
            <a:br>
              <a:rPr lang="pl-PL" altLang="pl-PL" sz="2000"/>
            </a:br>
            <a:r>
              <a:rPr lang="pl-PL" altLang="pl-PL" sz="2000"/>
              <a:t>w zaledwie dzień. Powietrze </a:t>
            </a:r>
            <a:br>
              <a:rPr lang="pl-PL" altLang="pl-PL" sz="2000"/>
            </a:br>
            <a:r>
              <a:rPr lang="pl-PL" altLang="pl-PL" sz="2000"/>
              <a:t>w okolicy staje się o około 75% czystsze.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Zużycie energii – tyle co czajnik elektryczny, 1400 W mocy!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altLang="pl-PL" sz="2000"/>
          </a:p>
        </p:txBody>
      </p:sp>
      <p:pic>
        <p:nvPicPr>
          <p:cNvPr id="17412" name="Picture 4" descr="12">
            <a:extLst>
              <a:ext uri="{FF2B5EF4-FFF2-40B4-BE49-F238E27FC236}">
                <a16:creationId xmlns:a16="http://schemas.microsoft.com/office/drawing/2014/main" id="{5DB5E31F-5BE0-47A4-88C0-B73753CC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21481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577AAC-C49C-44E2-8D5C-7ECF39774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44462"/>
          </a:xfrm>
        </p:spPr>
        <p:txBody>
          <a:bodyPr/>
          <a:lstStyle/>
          <a:p>
            <a:pPr eaLnBrk="1" hangingPunct="1">
              <a:defRPr/>
            </a:pPr>
            <a:endParaRPr lang="pl-PL" altLang="pl-PL" sz="40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35D4E0A-8FAF-4FAA-822D-AC6226030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6463" y="1052513"/>
            <a:ext cx="4032250" cy="511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altLang="pl-PL" sz="2400"/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400"/>
              <a:t>Inspiracją do powstania odkurzacza była wizyta architekta w Pekinie, z okna hotelu na 32 piętrze, mógł zobaczyć jedynie smog wiszący nad miastem.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400"/>
              <a:t>Pierwsza siedmiometrowa wieża stanęła </a:t>
            </a:r>
            <a:br>
              <a:rPr lang="pl-PL" altLang="pl-PL" sz="2400"/>
            </a:br>
            <a:r>
              <a:rPr lang="pl-PL" altLang="pl-PL" sz="2400"/>
              <a:t>w Rotterdamie, kolejne lokalizacje to właśnie Pekin, w planach jest </a:t>
            </a:r>
            <a:br>
              <a:rPr lang="pl-PL" altLang="pl-PL" sz="2400"/>
            </a:br>
            <a:r>
              <a:rPr lang="pl-PL" altLang="pl-PL" sz="2400"/>
              <a:t>Los Angeles, Meksyk </a:t>
            </a:r>
            <a:br>
              <a:rPr lang="pl-PL" altLang="pl-PL" sz="2400"/>
            </a:br>
            <a:r>
              <a:rPr lang="pl-PL" altLang="pl-PL" sz="2400"/>
              <a:t>i Paryż.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altLang="pl-PL" sz="2400"/>
          </a:p>
        </p:txBody>
      </p:sp>
      <p:pic>
        <p:nvPicPr>
          <p:cNvPr id="18436" name="Picture 4" descr="1">
            <a:extLst>
              <a:ext uri="{FF2B5EF4-FFF2-40B4-BE49-F238E27FC236}">
                <a16:creationId xmlns:a16="http://schemas.microsoft.com/office/drawing/2014/main" id="{08604AB4-DE23-4BC4-806C-BD13F43B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6734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9F2E4CE-F34A-4AC1-817A-133363A45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800"/>
              <a:t>BIŻUTERIA ZE SMOGU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68FE04A-9B54-412C-BEBC-4CB147C2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800" y="1196975"/>
            <a:ext cx="36353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altLang="pl-PL" sz="2000"/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Poprzez działanie wysokiego ciśnienia pyły są zgniatane przez około 30 minut w formie sześcianu, a następnie otaczane przezroczystą powłoką </a:t>
            </a:r>
            <a:br>
              <a:rPr lang="pl-PL" altLang="pl-PL" sz="2000"/>
            </a:br>
            <a:r>
              <a:rPr lang="pl-PL" altLang="pl-PL" sz="2000"/>
              <a:t>z żywicy i umieszczane </a:t>
            </a:r>
            <a:br>
              <a:rPr lang="pl-PL" altLang="pl-PL" sz="2000"/>
            </a:br>
            <a:r>
              <a:rPr lang="pl-PL" altLang="pl-PL" sz="2000"/>
              <a:t>na pierścionkach, bransoletkach, kolczykach.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l-PL" altLang="pl-PL" sz="2000"/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kupując taką biżuterię mamy świadomość, że przyczyniamy się do oczyszczania środowiska – jeden pierścionek zawiera smog pochodzący z około 1000 metrów sześciennych powietrza. </a:t>
            </a:r>
          </a:p>
        </p:txBody>
      </p:sp>
      <p:pic>
        <p:nvPicPr>
          <p:cNvPr id="19460" name="Picture 5" descr="1 smogp">
            <a:extLst>
              <a:ext uri="{FF2B5EF4-FFF2-40B4-BE49-F238E27FC236}">
                <a16:creationId xmlns:a16="http://schemas.microsoft.com/office/drawing/2014/main" id="{7FAA14F6-5E77-4AD5-BC35-39510997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319563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12 smo">
            <a:extLst>
              <a:ext uri="{FF2B5EF4-FFF2-40B4-BE49-F238E27FC236}">
                <a16:creationId xmlns:a16="http://schemas.microsoft.com/office/drawing/2014/main" id="{93AE4666-A1AB-4903-814B-7AF0F032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321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D36155F-D99C-445E-A96A-DDBF671CF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600"/>
              <a:t>„SMOG NA PŁÓTNIE”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65F97E6-286B-416B-98B0-B3AF1C6C1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437063"/>
            <a:ext cx="8291512" cy="1658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/>
              <a:t>Niezwykłą technikę artystyczną wybrał malarz z Florencji Alessandro Ricci. Rysuje i maluje smogiem, czyli wykorzystuje niczym węgiel czarny pył i brud, zebrany </a:t>
            </a:r>
            <a:br>
              <a:rPr lang="pl-PL" altLang="pl-PL" sz="2400"/>
            </a:br>
            <a:r>
              <a:rPr lang="pl-PL" altLang="pl-PL" sz="2400"/>
              <a:t>z florenckich pałaców i zabytków. </a:t>
            </a:r>
          </a:p>
        </p:txBody>
      </p:sp>
      <p:pic>
        <p:nvPicPr>
          <p:cNvPr id="20484" name="Picture 4" descr="1smog">
            <a:extLst>
              <a:ext uri="{FF2B5EF4-FFF2-40B4-BE49-F238E27FC236}">
                <a16:creationId xmlns:a16="http://schemas.microsoft.com/office/drawing/2014/main" id="{3173EB5B-A726-48CE-BA9E-78BE7836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81359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AA9697-8DB3-497B-8E67-21629FABE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/>
              <a:t>POCZĄTKI SZTUKI EKOLOGICZNEJ NA ŚWIECIE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022D98-3475-4C9E-B36A-8FE5FE63C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8229600" cy="251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altLang="pl-PL" sz="1000"/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/>
              <a:t>Samo określenie sztuka ekologiczna powstało u progu XXI wieku.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/>
              <a:t>Działania, z których wyrasta sztuka ekologiczna, były związane z pojawieniem się sztuki ziemi (</a:t>
            </a:r>
            <a:r>
              <a:rPr lang="pl-PL" altLang="pl-PL" sz="1600" i="1"/>
              <a:t>land art</a:t>
            </a:r>
            <a:r>
              <a:rPr lang="pl-PL" altLang="pl-PL" sz="1600"/>
              <a:t>), charakteryzującej się zwrotem sztuki ku naturze.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/>
              <a:t>Cechą charakterystyczną dzieł sztuki ziemi jest to, że występują one w plenerze, zajmują bardzo duże powierzchnie i odznaczają się monumentalnością.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/>
              <a:t>Jako umowną datę powstania tego kierunku przyjmuje się rok 1968, kiedy to nowojorska galeria </a:t>
            </a:r>
            <a:r>
              <a:rPr lang="pl-PL" altLang="pl-PL" sz="1600" i="1"/>
              <a:t>Dwan Gallery </a:t>
            </a:r>
            <a:r>
              <a:rPr lang="pl-PL" altLang="pl-PL" sz="1600"/>
              <a:t>pokazała wystawę </a:t>
            </a:r>
            <a:r>
              <a:rPr lang="pl-PL" altLang="pl-PL" sz="1600" i="1"/>
              <a:t>Earthworks</a:t>
            </a:r>
            <a:r>
              <a:rPr lang="pl-PL" altLang="pl-PL" sz="160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/>
              <a:t>Dwa lata później Robert Smithson stworzył dzieło, które stało się symbolem sztuki ziemi – </a:t>
            </a:r>
            <a:r>
              <a:rPr lang="pl-PL" altLang="pl-PL" sz="1600" i="1"/>
              <a:t>Spiralę grobli</a:t>
            </a:r>
            <a:r>
              <a:rPr lang="pl-PL" altLang="pl-PL" sz="1600"/>
              <a:t>.</a:t>
            </a:r>
          </a:p>
        </p:txBody>
      </p:sp>
      <p:pic>
        <p:nvPicPr>
          <p:cNvPr id="3076" name="Picture 4" descr="0001">
            <a:extLst>
              <a:ext uri="{FF2B5EF4-FFF2-40B4-BE49-F238E27FC236}">
                <a16:creationId xmlns:a16="http://schemas.microsoft.com/office/drawing/2014/main" id="{4AFB144C-9B4A-4C18-90EB-4F08C907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27352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01">
            <a:extLst>
              <a:ext uri="{FF2B5EF4-FFF2-40B4-BE49-F238E27FC236}">
                <a16:creationId xmlns:a16="http://schemas.microsoft.com/office/drawing/2014/main" id="{87E65BDF-A1AB-4016-B647-07E0AA7C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81075"/>
            <a:ext cx="27352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oo1">
            <a:extLst>
              <a:ext uri="{FF2B5EF4-FFF2-40B4-BE49-F238E27FC236}">
                <a16:creationId xmlns:a16="http://schemas.microsoft.com/office/drawing/2014/main" id="{E632C845-1BF3-4E66-B909-88526F51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2590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947490F-A4D4-4A49-A72A-794342A1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altLang="pl-PL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9429097-A568-4D55-B00A-EABB69363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pl-PL" altLang="pl-PL"/>
          </a:p>
        </p:txBody>
      </p:sp>
      <p:pic>
        <p:nvPicPr>
          <p:cNvPr id="21508" name="Picture 4" descr="123">
            <a:extLst>
              <a:ext uri="{FF2B5EF4-FFF2-40B4-BE49-F238E27FC236}">
                <a16:creationId xmlns:a16="http://schemas.microsoft.com/office/drawing/2014/main" id="{54ED80D7-C8C5-49D6-994D-07CD904C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1359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C6E86B4-B61C-4A65-A06D-252E5638D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437"/>
          </a:xfrm>
        </p:spPr>
        <p:txBody>
          <a:bodyPr/>
          <a:lstStyle/>
          <a:p>
            <a:pPr eaLnBrk="1" hangingPunct="1">
              <a:defRPr/>
            </a:pPr>
            <a:endParaRPr lang="pl-PL" altLang="pl-PL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C98F0C7-5675-47E1-9374-A86651894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8353425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>
                <a:solidFill>
                  <a:schemeClr val="tx2"/>
                </a:solidFill>
              </a:rPr>
              <a:t>Mimo że termin sztuka ekologiczna nie jest precyzyjny i ma charakter umowny, to wyżej przedstawionych artystów i dzieła sztuki ekologicznej łączy to, że wypływają one z autentycznej potrzeby ludzi</a:t>
            </a:r>
            <a:br>
              <a:rPr lang="pl-PL" altLang="pl-PL" sz="2000">
                <a:solidFill>
                  <a:schemeClr val="tx2"/>
                </a:solidFill>
              </a:rPr>
            </a:br>
            <a:r>
              <a:rPr lang="pl-PL" altLang="pl-PL" sz="2000">
                <a:solidFill>
                  <a:schemeClr val="tx2"/>
                </a:solidFill>
              </a:rPr>
              <a:t>i tragicznej sytuacji Ziemi.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l-PL" altLang="pl-PL" sz="20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>
                <a:solidFill>
                  <a:schemeClr val="tx2"/>
                </a:solidFill>
              </a:rPr>
              <a:t>Ich celem jest głęboko ekologiczny przekaz, będący wezwaniem do działań w obronie Ziemi oraz refleksja dążącą ku zmianie stylu życia odbiorcy.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l-PL" altLang="pl-PL" sz="2000">
              <a:solidFill>
                <a:schemeClr val="tx2"/>
              </a:solidFill>
            </a:endParaRPr>
          </a:p>
        </p:txBody>
      </p:sp>
      <p:pic>
        <p:nvPicPr>
          <p:cNvPr id="22532" name="Picture 4" descr="portret">
            <a:extLst>
              <a:ext uri="{FF2B5EF4-FFF2-40B4-BE49-F238E27FC236}">
                <a16:creationId xmlns:a16="http://schemas.microsoft.com/office/drawing/2014/main" id="{30AE7D99-6D5E-4863-A34D-CED4E9DE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34575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ricci">
            <a:extLst>
              <a:ext uri="{FF2B5EF4-FFF2-40B4-BE49-F238E27FC236}">
                <a16:creationId xmlns:a16="http://schemas.microsoft.com/office/drawing/2014/main" id="{0F79B830-BD79-4CCE-A9C2-DC6C0FAC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45598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F80DF50-F493-4AFE-8D06-2BBD69D16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/>
              <a:t>Literatura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36D154C-0B32-47ED-9954-54443A8A2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Gołaszewski T.: </a:t>
            </a:r>
            <a:r>
              <a:rPr lang="pl-PL" altLang="pl-PL" sz="1400" i="1"/>
              <a:t>Poezja natury. Reinterpretacja wybranych wierszy proekologicznych</a:t>
            </a:r>
            <a:r>
              <a:rPr lang="pl-PL" altLang="pl-PL" sz="1400"/>
              <a:t>. [W:] Poznanie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i działanie. Eseje estetyki ekologii, red. M. Gołaszewska. UNIVERSITAS, Kraków 2000, 74-126.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[2] Chmielowski F.: </a:t>
            </a:r>
            <a:r>
              <a:rPr lang="pl-PL" altLang="pl-PL" sz="1400" i="1"/>
              <a:t>Obecność ekologicznego myślenia w sztukach plastycznych. </a:t>
            </a:r>
            <a:r>
              <a:rPr lang="pl-PL" altLang="pl-PL" sz="1400"/>
              <a:t>[W:] Poznanie i działanie.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Eseje estetyki ekologii, red. M. Gołaszewska. UNIVERSITAS, Kraków 2000, 179-195.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[3] Tatarkiewicz W.: </a:t>
            </a:r>
            <a:r>
              <a:rPr lang="pl-PL" altLang="pl-PL" sz="1400" i="1"/>
              <a:t>Sztuka a przyroda. </a:t>
            </a:r>
            <a:r>
              <a:rPr lang="pl-PL" altLang="pl-PL" sz="1400"/>
              <a:t>[W:] Dzieje sześciu pojęć. PWN, Warszawa 1982, 342-343.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[4] Wilkoszewska K.: </a:t>
            </a:r>
            <a:r>
              <a:rPr lang="pl-PL" altLang="pl-PL" sz="1400" i="1"/>
              <a:t>Inspiracja ekologiczna w estetyce i sztuce</a:t>
            </a:r>
            <a:r>
              <a:rPr lang="pl-PL" altLang="pl-PL" sz="1400"/>
              <a:t>.</a:t>
            </a:r>
            <a:r>
              <a:rPr lang="pl-PL" altLang="pl-PL" sz="1400" b="1"/>
              <a:t> </a:t>
            </a:r>
            <a:r>
              <a:rPr lang="pl-PL" altLang="pl-PL" sz="1400"/>
              <a:t>Probl. Ekol., 2003, </a:t>
            </a:r>
            <a:r>
              <a:rPr lang="pl-PL" altLang="pl-PL" sz="1400" b="1"/>
              <a:t>7</a:t>
            </a:r>
            <a:r>
              <a:rPr lang="pl-PL" altLang="pl-PL" sz="1400"/>
              <a:t>(5), 227-229.</a:t>
            </a:r>
            <a:r>
              <a:rPr lang="pl-PL" altLang="pl-PL" sz="1400" b="1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[5] Dziamski G.: Sztuka u progu XXI wieku</a:t>
            </a:r>
            <a:r>
              <a:rPr lang="pl-PL" altLang="pl-PL" sz="1400" i="1"/>
              <a:t>. </a:t>
            </a:r>
            <a:r>
              <a:rPr lang="pl-PL" altLang="pl-PL" sz="1400"/>
              <a:t>Humaniora, Poznań 2002, 128-148.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[6] Bagińska D.: Ekologia a sztuka współczesna, praca licencjacka, Uniwersytet M.C. Skłodowskiej, Lublin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2006. wiedzaiedukacja.eu/wp.../09/ekologia-a-sztuka-wspolczesna.pdf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[7] Klein L.: </a:t>
            </a:r>
            <a:r>
              <a:rPr lang="pl-PL" altLang="pl-PL" sz="1400" i="1"/>
              <a:t>Strona domowa Jarosława Kozakiewicza - prace. </a:t>
            </a:r>
            <a:r>
              <a:rPr lang="pl-PL" altLang="pl-PL" sz="1400"/>
              <a:t>http://www.kozakiewicz.art.pl/wpis.php?id=38.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[8] Sienkiewicz K.: </a:t>
            </a:r>
            <a:r>
              <a:rPr lang="pl-PL" altLang="pl-PL" sz="1400" i="1"/>
              <a:t>Sylwetka: Jarosław Kozakiewicz. </a:t>
            </a:r>
            <a:r>
              <a:rPr lang="pl-PL" altLang="pl-PL" sz="1400"/>
              <a:t>http://www.culture.pl/pl/culture/artykuly/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os_kozakiewicz_jaroslaw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400"/>
              <a:t>[9] Murak T.: Katalog wystawy. Galeria Bielska. BWN, Bielsko-Biała 1998.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l-PL" altLang="pl-PL" sz="1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1B8DEBD-EA24-4595-8F3E-F330E567D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78787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/>
              <a:t>SPIRALA GROBLI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E93B82-9A49-4D3A-BF86-FF4080D6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437063"/>
            <a:ext cx="8013700" cy="1944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>
                <a:latin typeface="Arial" panose="020B0604020202020204" pitchFamily="34" charset="0"/>
              </a:rPr>
              <a:t>Artysta wybudował kamienne molo w kształcie spirali o długości 460 m</a:t>
            </a:r>
            <a:br>
              <a:rPr lang="pl-PL" altLang="pl-PL" sz="1600">
                <a:latin typeface="Arial" panose="020B0604020202020204" pitchFamily="34" charset="0"/>
              </a:rPr>
            </a:br>
            <a:r>
              <a:rPr lang="pl-PL" altLang="pl-PL" sz="1600">
                <a:latin typeface="Arial" panose="020B0604020202020204" pitchFamily="34" charset="0"/>
              </a:rPr>
              <a:t> i szerokości 4,5 m. na słonym jeziorze w stanie Utah.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>
                <a:latin typeface="Arial" panose="020B0604020202020204" pitchFamily="34" charset="0"/>
              </a:rPr>
              <a:t>Ten najbardziej znany obiekt sztuki ziemi podlegał ciągłym przemianom pod wpływem sił natury i w konsekwencji uległ zniszczeniu.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>
                <a:latin typeface="Arial" panose="020B0604020202020204" pitchFamily="34" charset="0"/>
              </a:rPr>
              <a:t>Jednak to właśnie te procesy naturalne, których wpływom podlegała </a:t>
            </a:r>
            <a:r>
              <a:rPr lang="pl-PL" altLang="pl-PL" sz="1600" i="1">
                <a:latin typeface="Arial" panose="020B0604020202020204" pitchFamily="34" charset="0"/>
              </a:rPr>
              <a:t>Spirala grobli</a:t>
            </a:r>
            <a:r>
              <a:rPr lang="pl-PL" altLang="pl-PL" sz="1600">
                <a:latin typeface="Arial" panose="020B0604020202020204" pitchFamily="34" charset="0"/>
              </a:rPr>
              <a:t>, fascynowały Smithsona i stanowiły integralną część dzieła.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1600">
                <a:latin typeface="Arial" panose="020B0604020202020204" pitchFamily="34" charset="0"/>
              </a:rPr>
              <a:t>Obecnie dzieło można oglądać jedynie na fotografiach.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altLang="pl-PL" sz="1600">
              <a:latin typeface="Arial" panose="020B0604020202020204" pitchFamily="34" charset="0"/>
            </a:endParaRPr>
          </a:p>
        </p:txBody>
      </p:sp>
      <p:pic>
        <p:nvPicPr>
          <p:cNvPr id="4100" name="Picture 4" descr="aaa">
            <a:extLst>
              <a:ext uri="{FF2B5EF4-FFF2-40B4-BE49-F238E27FC236}">
                <a16:creationId xmlns:a16="http://schemas.microsoft.com/office/drawing/2014/main" id="{51822E41-2A3C-408C-8E0F-CDE36E12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6734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robla">
            <a:extLst>
              <a:ext uri="{FF2B5EF4-FFF2-40B4-BE49-F238E27FC236}">
                <a16:creationId xmlns:a16="http://schemas.microsoft.com/office/drawing/2014/main" id="{D4304B09-4D17-4B41-8758-95EF4A8D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08050"/>
            <a:ext cx="46799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CBEF7A7-5F22-4E49-8CDF-BCECEA0009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988300" cy="34575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5400"/>
              <a:t>WYBRANI PRZEDSTAWICIELE POLSKIEJ </a:t>
            </a:r>
            <a:br>
              <a:rPr lang="pl-PL" altLang="pl-PL" sz="5400"/>
            </a:br>
            <a:r>
              <a:rPr lang="pl-PL" altLang="pl-PL" sz="5400"/>
              <a:t>SZTUKI EKOLOGICZNEJ</a:t>
            </a:r>
            <a:br>
              <a:rPr lang="pl-PL" altLang="pl-PL" sz="5400"/>
            </a:br>
            <a:endParaRPr lang="pl-PL" altLang="pl-PL" sz="54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6C07469-B213-4217-B60B-BA32227040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620713"/>
            <a:ext cx="6400800" cy="17526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pl-PL" altLang="pl-PL"/>
              <a:t>	</a:t>
            </a:r>
            <a:endParaRPr lang="pl-PL" altLang="pl-PL" sz="2800"/>
          </a:p>
        </p:txBody>
      </p:sp>
      <p:pic>
        <p:nvPicPr>
          <p:cNvPr id="5124" name="Picture 4" descr="eco">
            <a:extLst>
              <a:ext uri="{FF2B5EF4-FFF2-40B4-BE49-F238E27FC236}">
                <a16:creationId xmlns:a16="http://schemas.microsoft.com/office/drawing/2014/main" id="{58CF2030-7DEF-4694-99CA-A0FEDA1D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57625"/>
            <a:ext cx="29527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3B4F9F63-BD76-4295-A950-B4934F43B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5400675" cy="6121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>
              <a:solidFill>
                <a:srgbClr val="CC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800" b="1" u="sng"/>
              <a:t>1. Jarosław Kozakiewicz</a:t>
            </a:r>
          </a:p>
          <a:p>
            <a:pPr eaLnBrk="1" hangingPunct="1">
              <a:defRPr/>
            </a:pPr>
            <a:r>
              <a:rPr lang="pl-PL" altLang="pl-PL" sz="2800"/>
              <a:t>architekt </a:t>
            </a:r>
          </a:p>
          <a:p>
            <a:pPr eaLnBrk="1" hangingPunct="1">
              <a:defRPr/>
            </a:pPr>
            <a:r>
              <a:rPr lang="pl-PL" altLang="pl-PL" sz="2800"/>
              <a:t>tworzy prace monumentalne </a:t>
            </a:r>
            <a:br>
              <a:rPr lang="pl-PL" altLang="pl-PL" sz="2800"/>
            </a:br>
            <a:r>
              <a:rPr lang="pl-PL" altLang="pl-PL" sz="2800"/>
              <a:t>w skali wykraczającej poza rozmiary największych nawet </a:t>
            </a:r>
            <a:br>
              <a:rPr lang="pl-PL" altLang="pl-PL" sz="2800"/>
            </a:br>
            <a:r>
              <a:rPr lang="pl-PL" altLang="pl-PL" sz="2800"/>
              <a:t>sal muzealnych.</a:t>
            </a:r>
          </a:p>
          <a:p>
            <a:pPr eaLnBrk="1" hangingPunct="1">
              <a:defRPr/>
            </a:pPr>
            <a:r>
              <a:rPr lang="pl-PL" altLang="pl-PL" sz="2800"/>
              <a:t>Jego </a:t>
            </a:r>
            <a:r>
              <a:rPr lang="pl-PL" altLang="pl-PL" sz="2800" i="1"/>
              <a:t>Wieże tlenowe </a:t>
            </a:r>
            <a:br>
              <a:rPr lang="pl-PL" altLang="pl-PL" sz="2800" i="1"/>
            </a:br>
            <a:r>
              <a:rPr lang="pl-PL" altLang="pl-PL" sz="2800" i="1"/>
              <a:t>(Oxygen towers)</a:t>
            </a:r>
            <a:r>
              <a:rPr lang="pl-PL" altLang="pl-PL" sz="2800" b="1"/>
              <a:t>  </a:t>
            </a:r>
            <a:r>
              <a:rPr lang="pl-PL" altLang="pl-PL" sz="2800"/>
              <a:t>to projekt dla nowoczesnej metropolii, gdzie brakuje miejsc zielonych, </a:t>
            </a:r>
            <a:br>
              <a:rPr lang="pl-PL" altLang="pl-PL" sz="2800"/>
            </a:br>
            <a:r>
              <a:rPr lang="pl-PL" altLang="pl-PL" sz="2800"/>
              <a:t>a teren jest silnie zabudowany.</a:t>
            </a:r>
          </a:p>
          <a:p>
            <a:pPr eaLnBrk="1" hangingPunct="1">
              <a:defRPr/>
            </a:pPr>
            <a:endParaRPr lang="pl-PL" altLang="pl-PL"/>
          </a:p>
        </p:txBody>
      </p:sp>
      <p:pic>
        <p:nvPicPr>
          <p:cNvPr id="6147" name="Picture 4" descr="o">
            <a:extLst>
              <a:ext uri="{FF2B5EF4-FFF2-40B4-BE49-F238E27FC236}">
                <a16:creationId xmlns:a16="http://schemas.microsoft.com/office/drawing/2014/main" id="{55E43153-BB0A-406F-8440-B6FF14DD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484313"/>
            <a:ext cx="26908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0CC1704-AC8B-4628-BDF4-7C4D7598C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800"/>
              <a:t>WIEŻE TLENOWE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82DD61-8E3B-4603-8743-BDE18CC8E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1125538"/>
            <a:ext cx="3960812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400">
                <a:effectLst/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400">
                <a:effectLst/>
                <a:latin typeface="Arial" panose="020B0604020202020204" pitchFamily="34" charset="0"/>
              </a:rPr>
              <a:t>	Przezroczyste budowle wypełnione zielenią, </a:t>
            </a:r>
            <a:br>
              <a:rPr lang="pl-PL" altLang="pl-PL" sz="2400">
                <a:effectLst/>
                <a:latin typeface="Arial" panose="020B0604020202020204" pitchFamily="34" charset="0"/>
              </a:rPr>
            </a:br>
            <a:r>
              <a:rPr lang="pl-PL" altLang="pl-PL" sz="2400">
                <a:effectLst/>
                <a:latin typeface="Arial" panose="020B0604020202020204" pitchFamily="34" charset="0"/>
              </a:rPr>
              <a:t>z promenadami dla spacerujących w nich ludzi swym kształtem przypominają ludzkie płuca, podobieństwo to podyktowane jest podobną do nich funkcją – zapewnieniem „oddechu” miastom  jak</a:t>
            </a:r>
            <a:br>
              <a:rPr lang="pl-PL" altLang="pl-PL" sz="2400">
                <a:effectLst/>
                <a:latin typeface="Arial" panose="020B0604020202020204" pitchFamily="34" charset="0"/>
              </a:rPr>
            </a:br>
            <a:r>
              <a:rPr lang="pl-PL" altLang="pl-PL" sz="2400">
                <a:effectLst/>
                <a:latin typeface="Arial" panose="020B0604020202020204" pitchFamily="34" charset="0"/>
              </a:rPr>
              <a:t>i żyjącym w nich ludziom</a:t>
            </a:r>
            <a:r>
              <a:rPr lang="pl-PL" altLang="pl-PL" sz="2400">
                <a:effectLst/>
              </a:rPr>
              <a:t>. </a:t>
            </a:r>
          </a:p>
        </p:txBody>
      </p:sp>
      <p:pic>
        <p:nvPicPr>
          <p:cNvPr id="7172" name="Picture 4" descr="12243">
            <a:extLst>
              <a:ext uri="{FF2B5EF4-FFF2-40B4-BE49-F238E27FC236}">
                <a16:creationId xmlns:a16="http://schemas.microsoft.com/office/drawing/2014/main" id="{9874A6FF-AB26-4F7D-8E3F-365A8676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3195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BF1C01B-9A90-43B6-B33F-8292B44E5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altLang="pl-PL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8A3E5E9-C97F-42C3-AEA9-EDE70F954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altLang="pl-PL"/>
          </a:p>
        </p:txBody>
      </p:sp>
      <p:pic>
        <p:nvPicPr>
          <p:cNvPr id="8196" name="Picture 4" descr="wieża 1">
            <a:extLst>
              <a:ext uri="{FF2B5EF4-FFF2-40B4-BE49-F238E27FC236}">
                <a16:creationId xmlns:a16="http://schemas.microsoft.com/office/drawing/2014/main" id="{CE4D99E1-AE12-4880-B932-7F4A27E5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9930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7E84A87-490D-46E3-A9F5-CFC0BDCDB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4391025" cy="57610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800" b="1" u="sng"/>
              <a:t>2. Teresa Murak</a:t>
            </a:r>
            <a:endParaRPr lang="pl-PL" altLang="pl-PL" sz="2400" b="1" u="sng"/>
          </a:p>
          <a:p>
            <a:pPr eaLnBrk="1" hangingPunct="1">
              <a:defRPr/>
            </a:pPr>
            <a:r>
              <a:rPr lang="pl-PL" altLang="pl-PL" sz="2400"/>
              <a:t>wykorzystuje w swoich dziełach tworzywa naturalne, </a:t>
            </a:r>
          </a:p>
          <a:p>
            <a:pPr eaLnBrk="1" hangingPunct="1">
              <a:defRPr/>
            </a:pPr>
            <a:r>
              <a:rPr lang="pl-PL" altLang="pl-PL" sz="2400"/>
              <a:t>szczególne miejsce w jej twórczości zajmuje rzeżucha,</a:t>
            </a:r>
          </a:p>
          <a:p>
            <a:pPr eaLnBrk="1" hangingPunct="1">
              <a:defRPr/>
            </a:pPr>
            <a:r>
              <a:rPr lang="pl-PL" altLang="pl-PL" sz="2400"/>
              <a:t>ze swoją twórczością wychodzi poza obszar pracowni, zajmując się działaniami artystycznymi, takimi jak performance, happening, akcje i instalacje.</a:t>
            </a:r>
          </a:p>
          <a:p>
            <a:pPr eaLnBrk="1" hangingPunct="1">
              <a:defRPr/>
            </a:pPr>
            <a:endParaRPr lang="pl-PL" altLang="pl-PL" sz="2400"/>
          </a:p>
        </p:txBody>
      </p:sp>
      <p:pic>
        <p:nvPicPr>
          <p:cNvPr id="9219" name="Picture 4" descr="teresa murak">
            <a:extLst>
              <a:ext uri="{FF2B5EF4-FFF2-40B4-BE49-F238E27FC236}">
                <a16:creationId xmlns:a16="http://schemas.microsoft.com/office/drawing/2014/main" id="{EA9EED8C-5970-41C8-A53B-306ADCA9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0677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E4B2C0E3-9858-435C-A448-25C40DD6D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508500"/>
            <a:ext cx="8424862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jedną z akcji artystycznych Murak był spacer po Warszawie artystki ubranej w płaszcz porośnięty grubą warstwą rzeżuchy.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/>
              <a:t>rośliny na jej ciele stworzyły ogród. Autorka zamanifestowała </a:t>
            </a:r>
            <a:br>
              <a:rPr lang="pl-PL" altLang="pl-PL" sz="2000"/>
            </a:br>
            <a:r>
              <a:rPr lang="pl-PL" altLang="pl-PL" sz="2000"/>
              <a:t>w tej akcji chęć powrotu do natury. Płaszcz stał się naturalnym okryciem i kontrastował ze sztuczną betonowo-asfaltową rzeczywistością ulicy.</a:t>
            </a:r>
          </a:p>
        </p:txBody>
      </p:sp>
      <p:pic>
        <p:nvPicPr>
          <p:cNvPr id="10243" name="Picture 4" descr="Teresa_Murak 1">
            <a:extLst>
              <a:ext uri="{FF2B5EF4-FFF2-40B4-BE49-F238E27FC236}">
                <a16:creationId xmlns:a16="http://schemas.microsoft.com/office/drawing/2014/main" id="{60FC8289-6171-4FE5-BF86-D36891D4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744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>
            <a:extLst>
              <a:ext uri="{FF2B5EF4-FFF2-40B4-BE49-F238E27FC236}">
                <a16:creationId xmlns:a16="http://schemas.microsoft.com/office/drawing/2014/main" id="{2D28757A-6A5D-4507-BCEA-CE1F95DF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6085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ksturowany">
  <a:themeElements>
    <a:clrScheme name="Teksturowany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ksturowany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ksturowany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urowany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420</TotalTime>
  <Words>702</Words>
  <Application>Microsoft Office PowerPoint</Application>
  <PresentationFormat>Pokaz na ekranie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Teksturowany</vt:lpstr>
      <vt:lpstr>SZTUKA EKOLOGICZNA</vt:lpstr>
      <vt:lpstr>POCZĄTKI SZTUKI EKOLOGICZNEJ NA ŚWIECIE</vt:lpstr>
      <vt:lpstr>SPIRALA GROBLI</vt:lpstr>
      <vt:lpstr>WYBRANI PRZEDSTAWICIELE POLSKIEJ  SZTUKI EKOLOGICZNEJ </vt:lpstr>
      <vt:lpstr>Prezentacja programu PowerPoint</vt:lpstr>
      <vt:lpstr>WIEŻE TLENOWE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„ZJADACZ KURZU”</vt:lpstr>
      <vt:lpstr>SZTUKA EKOLOGICZNA  NA ŚWIECIE</vt:lpstr>
      <vt:lpstr>Smog Free Tower</vt:lpstr>
      <vt:lpstr>Prezentacja programu PowerPoint</vt:lpstr>
      <vt:lpstr>BIŻUTERIA ZE SMOGU</vt:lpstr>
      <vt:lpstr>„SMOG NA PŁÓTNIE”</vt:lpstr>
      <vt:lpstr>Prezentacja programu PowerPoint</vt:lpstr>
      <vt:lpstr>Prezentacja programu PowerPoint</vt:lpstr>
      <vt:lpstr>Literatura</vt:lpstr>
    </vt:vector>
  </TitlesOfParts>
  <Company>Everest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EKOLOGICZNA W POLSCE</dc:title>
  <dc:creator>User</dc:creator>
  <cp:lastModifiedBy>Magdalena Stasiak</cp:lastModifiedBy>
  <cp:revision>43</cp:revision>
  <dcterms:created xsi:type="dcterms:W3CDTF">2017-11-03T17:37:03Z</dcterms:created>
  <dcterms:modified xsi:type="dcterms:W3CDTF">2018-02-06T21:30:32Z</dcterms:modified>
</cp:coreProperties>
</file>